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2062400" cy="32918400"/>
  <p:notesSz cx="6858000" cy="9144000"/>
  <p:defaultTextStyle>
    <a:defPPr>
      <a:defRPr lang="en-US"/>
    </a:defPPr>
    <a:lvl1pPr marL="0" algn="l" defTabSz="3686627" rtl="0" eaLnBrk="1" latinLnBrk="0" hangingPunct="1">
      <a:defRPr sz="7258" kern="1200">
        <a:solidFill>
          <a:schemeClr val="tx1"/>
        </a:solidFill>
        <a:latin typeface="+mn-lt"/>
        <a:ea typeface="+mn-ea"/>
        <a:cs typeface="+mn-cs"/>
      </a:defRPr>
    </a:lvl1pPr>
    <a:lvl2pPr marL="1843313" algn="l" defTabSz="3686627" rtl="0" eaLnBrk="1" latinLnBrk="0" hangingPunct="1">
      <a:defRPr sz="7258" kern="1200">
        <a:solidFill>
          <a:schemeClr val="tx1"/>
        </a:solidFill>
        <a:latin typeface="+mn-lt"/>
        <a:ea typeface="+mn-ea"/>
        <a:cs typeface="+mn-cs"/>
      </a:defRPr>
    </a:lvl2pPr>
    <a:lvl3pPr marL="3686627" algn="l" defTabSz="3686627" rtl="0" eaLnBrk="1" latinLnBrk="0" hangingPunct="1">
      <a:defRPr sz="7258" kern="1200">
        <a:solidFill>
          <a:schemeClr val="tx1"/>
        </a:solidFill>
        <a:latin typeface="+mn-lt"/>
        <a:ea typeface="+mn-ea"/>
        <a:cs typeface="+mn-cs"/>
      </a:defRPr>
    </a:lvl3pPr>
    <a:lvl4pPr marL="5529936" algn="l" defTabSz="3686627" rtl="0" eaLnBrk="1" latinLnBrk="0" hangingPunct="1">
      <a:defRPr sz="7258" kern="1200">
        <a:solidFill>
          <a:schemeClr val="tx1"/>
        </a:solidFill>
        <a:latin typeface="+mn-lt"/>
        <a:ea typeface="+mn-ea"/>
        <a:cs typeface="+mn-cs"/>
      </a:defRPr>
    </a:lvl4pPr>
    <a:lvl5pPr marL="7373250" algn="l" defTabSz="3686627" rtl="0" eaLnBrk="1" latinLnBrk="0" hangingPunct="1">
      <a:defRPr sz="7258" kern="1200">
        <a:solidFill>
          <a:schemeClr val="tx1"/>
        </a:solidFill>
        <a:latin typeface="+mn-lt"/>
        <a:ea typeface="+mn-ea"/>
        <a:cs typeface="+mn-cs"/>
      </a:defRPr>
    </a:lvl5pPr>
    <a:lvl6pPr marL="9216563" algn="l" defTabSz="3686627" rtl="0" eaLnBrk="1" latinLnBrk="0" hangingPunct="1">
      <a:defRPr sz="7258" kern="1200">
        <a:solidFill>
          <a:schemeClr val="tx1"/>
        </a:solidFill>
        <a:latin typeface="+mn-lt"/>
        <a:ea typeface="+mn-ea"/>
        <a:cs typeface="+mn-cs"/>
      </a:defRPr>
    </a:lvl6pPr>
    <a:lvl7pPr marL="11059873" algn="l" defTabSz="3686627" rtl="0" eaLnBrk="1" latinLnBrk="0" hangingPunct="1">
      <a:defRPr sz="7258" kern="1200">
        <a:solidFill>
          <a:schemeClr val="tx1"/>
        </a:solidFill>
        <a:latin typeface="+mn-lt"/>
        <a:ea typeface="+mn-ea"/>
        <a:cs typeface="+mn-cs"/>
      </a:defRPr>
    </a:lvl7pPr>
    <a:lvl8pPr marL="12903186" algn="l" defTabSz="3686627" rtl="0" eaLnBrk="1" latinLnBrk="0" hangingPunct="1">
      <a:defRPr sz="7258" kern="1200">
        <a:solidFill>
          <a:schemeClr val="tx1"/>
        </a:solidFill>
        <a:latin typeface="+mn-lt"/>
        <a:ea typeface="+mn-ea"/>
        <a:cs typeface="+mn-cs"/>
      </a:defRPr>
    </a:lvl8pPr>
    <a:lvl9pPr marL="14746500" algn="l" defTabSz="3686627"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20" d="100"/>
          <a:sy n="20" d="100"/>
        </p:scale>
        <p:origin x="1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5387342"/>
            <a:ext cx="35753040" cy="11460480"/>
          </a:xfrm>
        </p:spPr>
        <p:txBody>
          <a:bodyPr anchor="b"/>
          <a:lstStyle>
            <a:lvl1pPr algn="ctr">
              <a:defRPr sz="27600"/>
            </a:lvl1pPr>
          </a:lstStyle>
          <a:p>
            <a:r>
              <a:rPr lang="en-US" smtClean="0"/>
              <a:t>Click to edit Master title style</a:t>
            </a:r>
            <a:endParaRPr lang="en-US" dirty="0"/>
          </a:p>
        </p:txBody>
      </p:sp>
      <p:sp>
        <p:nvSpPr>
          <p:cNvPr id="3" name="Subtitle 2"/>
          <p:cNvSpPr>
            <a:spLocks noGrp="1"/>
          </p:cNvSpPr>
          <p:nvPr>
            <p:ph type="subTitle" idx="1"/>
          </p:nvPr>
        </p:nvSpPr>
        <p:spPr>
          <a:xfrm>
            <a:off x="5257800" y="17289782"/>
            <a:ext cx="31546800" cy="7947658"/>
          </a:xfrm>
        </p:spPr>
        <p:txBody>
          <a:bodyPr/>
          <a:lstStyle>
            <a:lvl1pPr marL="0" indent="0" algn="ctr">
              <a:buNone/>
              <a:defRPr sz="11040"/>
            </a:lvl1pPr>
            <a:lvl2pPr marL="2103120" indent="0" algn="ctr">
              <a:buNone/>
              <a:defRPr sz="9200"/>
            </a:lvl2pPr>
            <a:lvl3pPr marL="4206240" indent="0" algn="ctr">
              <a:buNone/>
              <a:defRPr sz="8280"/>
            </a:lvl3pPr>
            <a:lvl4pPr marL="6309360" indent="0" algn="ctr">
              <a:buNone/>
              <a:defRPr sz="7360"/>
            </a:lvl4pPr>
            <a:lvl5pPr marL="8412480" indent="0" algn="ctr">
              <a:buNone/>
              <a:defRPr sz="7360"/>
            </a:lvl5pPr>
            <a:lvl6pPr marL="10515600" indent="0" algn="ctr">
              <a:buNone/>
              <a:defRPr sz="7360"/>
            </a:lvl6pPr>
            <a:lvl7pPr marL="12618720" indent="0" algn="ctr">
              <a:buNone/>
              <a:defRPr sz="7360"/>
            </a:lvl7pPr>
            <a:lvl8pPr marL="14721840" indent="0" algn="ctr">
              <a:buNone/>
              <a:defRPr sz="7360"/>
            </a:lvl8pPr>
            <a:lvl9pPr marL="16824960" indent="0" algn="ctr">
              <a:buNone/>
              <a:defRPr sz="7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77A32C-F60E-48B1-A4FA-135B7FD6D941}"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329574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7A32C-F60E-48B1-A4FA-135B7FD6D941}"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412766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752600"/>
            <a:ext cx="9069705"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1792" y="1752600"/>
            <a:ext cx="26683335"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7A32C-F60E-48B1-A4FA-135B7FD6D941}"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100205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7A32C-F60E-48B1-A4FA-135B7FD6D941}"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426941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9885" y="8206749"/>
            <a:ext cx="36278820" cy="13693138"/>
          </a:xfrm>
        </p:spPr>
        <p:txBody>
          <a:bodyPr anchor="b"/>
          <a:lstStyle>
            <a:lvl1pPr>
              <a:defRPr sz="27600"/>
            </a:lvl1pPr>
          </a:lstStyle>
          <a:p>
            <a:r>
              <a:rPr lang="en-US" smtClean="0"/>
              <a:t>Click to edit Master title style</a:t>
            </a:r>
            <a:endParaRPr lang="en-US" dirty="0"/>
          </a:p>
        </p:txBody>
      </p:sp>
      <p:sp>
        <p:nvSpPr>
          <p:cNvPr id="3" name="Text Placeholder 2"/>
          <p:cNvSpPr>
            <a:spLocks noGrp="1"/>
          </p:cNvSpPr>
          <p:nvPr>
            <p:ph type="body" idx="1"/>
          </p:nvPr>
        </p:nvSpPr>
        <p:spPr>
          <a:xfrm>
            <a:off x="2869885" y="22029429"/>
            <a:ext cx="36278820" cy="7200898"/>
          </a:xfrm>
        </p:spPr>
        <p:txBody>
          <a:bodyPr/>
          <a:lstStyle>
            <a:lvl1pPr marL="0" indent="0">
              <a:buNone/>
              <a:defRPr sz="11040">
                <a:solidFill>
                  <a:schemeClr val="tx1"/>
                </a:solidFill>
              </a:defRPr>
            </a:lvl1pPr>
            <a:lvl2pPr marL="2103120" indent="0">
              <a:buNone/>
              <a:defRPr sz="9200">
                <a:solidFill>
                  <a:schemeClr val="tx1">
                    <a:tint val="75000"/>
                  </a:schemeClr>
                </a:solidFill>
              </a:defRPr>
            </a:lvl2pPr>
            <a:lvl3pPr marL="4206240" indent="0">
              <a:buNone/>
              <a:defRPr sz="8280">
                <a:solidFill>
                  <a:schemeClr val="tx1">
                    <a:tint val="75000"/>
                  </a:schemeClr>
                </a:solidFill>
              </a:defRPr>
            </a:lvl3pPr>
            <a:lvl4pPr marL="6309360" indent="0">
              <a:buNone/>
              <a:defRPr sz="7360">
                <a:solidFill>
                  <a:schemeClr val="tx1">
                    <a:tint val="75000"/>
                  </a:schemeClr>
                </a:solidFill>
              </a:defRPr>
            </a:lvl4pPr>
            <a:lvl5pPr marL="8412480" indent="0">
              <a:buNone/>
              <a:defRPr sz="7360">
                <a:solidFill>
                  <a:schemeClr val="tx1">
                    <a:tint val="75000"/>
                  </a:schemeClr>
                </a:solidFill>
              </a:defRPr>
            </a:lvl5pPr>
            <a:lvl6pPr marL="10515600" indent="0">
              <a:buNone/>
              <a:defRPr sz="7360">
                <a:solidFill>
                  <a:schemeClr val="tx1">
                    <a:tint val="75000"/>
                  </a:schemeClr>
                </a:solidFill>
              </a:defRPr>
            </a:lvl6pPr>
            <a:lvl7pPr marL="12618720" indent="0">
              <a:buNone/>
              <a:defRPr sz="7360">
                <a:solidFill>
                  <a:schemeClr val="tx1">
                    <a:tint val="75000"/>
                  </a:schemeClr>
                </a:solidFill>
              </a:defRPr>
            </a:lvl7pPr>
            <a:lvl8pPr marL="14721840" indent="0">
              <a:buNone/>
              <a:defRPr sz="7360">
                <a:solidFill>
                  <a:schemeClr val="tx1">
                    <a:tint val="75000"/>
                  </a:schemeClr>
                </a:solidFill>
              </a:defRPr>
            </a:lvl8pPr>
            <a:lvl9pPr marL="16824960" indent="0">
              <a:buNone/>
              <a:defRPr sz="7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7A32C-F60E-48B1-A4FA-135B7FD6D941}"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238719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91790" y="8763000"/>
            <a:ext cx="1787652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294090" y="8763000"/>
            <a:ext cx="1787652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77A32C-F60E-48B1-A4FA-135B7FD6D941}"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50588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752607"/>
            <a:ext cx="3627882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897273" y="8069582"/>
            <a:ext cx="17794364"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smtClean="0"/>
              <a:t>Edit Master text styles</a:t>
            </a:r>
          </a:p>
        </p:txBody>
      </p:sp>
      <p:sp>
        <p:nvSpPr>
          <p:cNvPr id="4" name="Content Placeholder 3"/>
          <p:cNvSpPr>
            <a:spLocks noGrp="1"/>
          </p:cNvSpPr>
          <p:nvPr>
            <p:ph sz="half" idx="2"/>
          </p:nvPr>
        </p:nvSpPr>
        <p:spPr>
          <a:xfrm>
            <a:off x="2897273" y="12024360"/>
            <a:ext cx="17794364"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294092" y="8069582"/>
            <a:ext cx="17881999"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smtClean="0"/>
              <a:t>Edit Master text styles</a:t>
            </a:r>
          </a:p>
        </p:txBody>
      </p:sp>
      <p:sp>
        <p:nvSpPr>
          <p:cNvPr id="6" name="Content Placeholder 5"/>
          <p:cNvSpPr>
            <a:spLocks noGrp="1"/>
          </p:cNvSpPr>
          <p:nvPr>
            <p:ph sz="quarter" idx="4"/>
          </p:nvPr>
        </p:nvSpPr>
        <p:spPr>
          <a:xfrm>
            <a:off x="21294092" y="12024360"/>
            <a:ext cx="17881999"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7A32C-F60E-48B1-A4FA-135B7FD6D941}"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79665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77A32C-F60E-48B1-A4FA-135B7FD6D941}"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67047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7A32C-F60E-48B1-A4FA-135B7FD6D941}"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135959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smtClean="0"/>
              <a:t>Click to edit Master title style</a:t>
            </a:r>
            <a:endParaRPr lang="en-US" dirty="0"/>
          </a:p>
        </p:txBody>
      </p:sp>
      <p:sp>
        <p:nvSpPr>
          <p:cNvPr id="3" name="Content Placeholder 2"/>
          <p:cNvSpPr>
            <a:spLocks noGrp="1"/>
          </p:cNvSpPr>
          <p:nvPr>
            <p:ph idx="1"/>
          </p:nvPr>
        </p:nvSpPr>
        <p:spPr>
          <a:xfrm>
            <a:off x="17881999" y="4739647"/>
            <a:ext cx="21294090" cy="23393400"/>
          </a:xfrm>
        </p:spPr>
        <p:txBody>
          <a:bodyPr/>
          <a:lstStyle>
            <a:lvl1pPr>
              <a:defRPr sz="14720"/>
            </a:lvl1pPr>
            <a:lvl2pPr>
              <a:defRPr sz="12880"/>
            </a:lvl2pPr>
            <a:lvl3pPr>
              <a:defRPr sz="11040"/>
            </a:lvl3pPr>
            <a:lvl4pPr>
              <a:defRPr sz="9200"/>
            </a:lvl4pPr>
            <a:lvl5pPr>
              <a:defRPr sz="9200"/>
            </a:lvl5pPr>
            <a:lvl6pPr>
              <a:defRPr sz="9200"/>
            </a:lvl6pPr>
            <a:lvl7pPr>
              <a:defRPr sz="9200"/>
            </a:lvl7pPr>
            <a:lvl8pPr>
              <a:defRPr sz="9200"/>
            </a:lvl8pPr>
            <a:lvl9pPr>
              <a:defRPr sz="9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smtClean="0"/>
              <a:t>Edit Master text styles</a:t>
            </a:r>
          </a:p>
        </p:txBody>
      </p:sp>
      <p:sp>
        <p:nvSpPr>
          <p:cNvPr id="5" name="Date Placeholder 4"/>
          <p:cNvSpPr>
            <a:spLocks noGrp="1"/>
          </p:cNvSpPr>
          <p:nvPr>
            <p:ph type="dt" sz="half" idx="10"/>
          </p:nvPr>
        </p:nvSpPr>
        <p:spPr/>
        <p:txBody>
          <a:bodyPr/>
          <a:lstStyle/>
          <a:p>
            <a:fld id="{8077A32C-F60E-48B1-A4FA-135B7FD6D941}"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337355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81999" y="4739647"/>
            <a:ext cx="21294090" cy="23393400"/>
          </a:xfrm>
        </p:spPr>
        <p:txBody>
          <a:bodyPr anchor="t"/>
          <a:lstStyle>
            <a:lvl1pPr marL="0" indent="0">
              <a:buNone/>
              <a:defRPr sz="14720"/>
            </a:lvl1pPr>
            <a:lvl2pPr marL="2103120" indent="0">
              <a:buNone/>
              <a:defRPr sz="12880"/>
            </a:lvl2pPr>
            <a:lvl3pPr marL="4206240" indent="0">
              <a:buNone/>
              <a:defRPr sz="11040"/>
            </a:lvl3pPr>
            <a:lvl4pPr marL="6309360" indent="0">
              <a:buNone/>
              <a:defRPr sz="9200"/>
            </a:lvl4pPr>
            <a:lvl5pPr marL="8412480" indent="0">
              <a:buNone/>
              <a:defRPr sz="9200"/>
            </a:lvl5pPr>
            <a:lvl6pPr marL="10515600" indent="0">
              <a:buNone/>
              <a:defRPr sz="9200"/>
            </a:lvl6pPr>
            <a:lvl7pPr marL="12618720" indent="0">
              <a:buNone/>
              <a:defRPr sz="9200"/>
            </a:lvl7pPr>
            <a:lvl8pPr marL="14721840" indent="0">
              <a:buNone/>
              <a:defRPr sz="9200"/>
            </a:lvl8pPr>
            <a:lvl9pPr marL="16824960" indent="0">
              <a:buNone/>
              <a:defRPr sz="9200"/>
            </a:lvl9pPr>
          </a:lstStyle>
          <a:p>
            <a:r>
              <a:rPr lang="en-US" smtClean="0"/>
              <a:t>Click icon to add picture</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smtClean="0"/>
              <a:t>Edit Master text styles</a:t>
            </a:r>
          </a:p>
        </p:txBody>
      </p:sp>
      <p:sp>
        <p:nvSpPr>
          <p:cNvPr id="5" name="Date Placeholder 4"/>
          <p:cNvSpPr>
            <a:spLocks noGrp="1"/>
          </p:cNvSpPr>
          <p:nvPr>
            <p:ph type="dt" sz="half" idx="10"/>
          </p:nvPr>
        </p:nvSpPr>
        <p:spPr/>
        <p:txBody>
          <a:bodyPr/>
          <a:lstStyle/>
          <a:p>
            <a:fld id="{8077A32C-F60E-48B1-A4FA-135B7FD6D941}"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C5CAE-BA61-4B09-BCC1-644128D48B5D}" type="slidenum">
              <a:rPr lang="en-US" smtClean="0"/>
              <a:t>‹#›</a:t>
            </a:fld>
            <a:endParaRPr lang="en-US"/>
          </a:p>
        </p:txBody>
      </p:sp>
    </p:spTree>
    <p:extLst>
      <p:ext uri="{BB962C8B-B14F-4D97-AF65-F5344CB8AC3E}">
        <p14:creationId xmlns:p14="http://schemas.microsoft.com/office/powerpoint/2010/main" val="131384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accent3">
                <a:lumMod val="89000"/>
              </a:schemeClr>
            </a:gs>
            <a:gs pos="68000">
              <a:schemeClr val="bg2"/>
            </a:gs>
            <a:gs pos="100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1790" y="1752607"/>
            <a:ext cx="3627882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91790" y="8763000"/>
            <a:ext cx="3627882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891790" y="30510487"/>
            <a:ext cx="9464040" cy="1752600"/>
          </a:xfrm>
          <a:prstGeom prst="rect">
            <a:avLst/>
          </a:prstGeom>
        </p:spPr>
        <p:txBody>
          <a:bodyPr vert="horz" lIns="91440" tIns="45720" rIns="91440" bIns="45720" rtlCol="0" anchor="ctr"/>
          <a:lstStyle>
            <a:lvl1pPr algn="l">
              <a:defRPr sz="5520">
                <a:solidFill>
                  <a:schemeClr val="tx1">
                    <a:tint val="75000"/>
                  </a:schemeClr>
                </a:solidFill>
              </a:defRPr>
            </a:lvl1pPr>
          </a:lstStyle>
          <a:p>
            <a:fld id="{8077A32C-F60E-48B1-A4FA-135B7FD6D941}" type="datetimeFigureOut">
              <a:rPr lang="en-US" smtClean="0"/>
              <a:t>8/1/2018</a:t>
            </a:fld>
            <a:endParaRPr lang="en-US"/>
          </a:p>
        </p:txBody>
      </p:sp>
      <p:sp>
        <p:nvSpPr>
          <p:cNvPr id="5" name="Footer Placeholder 4"/>
          <p:cNvSpPr>
            <a:spLocks noGrp="1"/>
          </p:cNvSpPr>
          <p:nvPr>
            <p:ph type="ftr" sz="quarter" idx="3"/>
          </p:nvPr>
        </p:nvSpPr>
        <p:spPr>
          <a:xfrm>
            <a:off x="13933170" y="30510487"/>
            <a:ext cx="14196060" cy="1752600"/>
          </a:xfrm>
          <a:prstGeom prst="rect">
            <a:avLst/>
          </a:prstGeom>
        </p:spPr>
        <p:txBody>
          <a:bodyPr vert="horz" lIns="91440" tIns="45720" rIns="91440" bIns="45720" rtlCol="0" anchor="ctr"/>
          <a:lstStyle>
            <a:lvl1pPr algn="ctr">
              <a:defRPr sz="5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706570" y="30510487"/>
            <a:ext cx="9464040" cy="1752600"/>
          </a:xfrm>
          <a:prstGeom prst="rect">
            <a:avLst/>
          </a:prstGeom>
        </p:spPr>
        <p:txBody>
          <a:bodyPr vert="horz" lIns="91440" tIns="45720" rIns="91440" bIns="45720" rtlCol="0" anchor="ctr"/>
          <a:lstStyle>
            <a:lvl1pPr algn="r">
              <a:defRPr sz="5520">
                <a:solidFill>
                  <a:schemeClr val="tx1">
                    <a:tint val="75000"/>
                  </a:schemeClr>
                </a:solidFill>
              </a:defRPr>
            </a:lvl1pPr>
          </a:lstStyle>
          <a:p>
            <a:fld id="{447C5CAE-BA61-4B09-BCC1-644128D48B5D}" type="slidenum">
              <a:rPr lang="en-US" smtClean="0"/>
              <a:t>‹#›</a:t>
            </a:fld>
            <a:endParaRPr lang="en-US"/>
          </a:p>
        </p:txBody>
      </p:sp>
    </p:spTree>
    <p:extLst>
      <p:ext uri="{BB962C8B-B14F-4D97-AF65-F5344CB8AC3E}">
        <p14:creationId xmlns:p14="http://schemas.microsoft.com/office/powerpoint/2010/main" val="2766273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206240" rtl="0" eaLnBrk="1" latinLnBrk="0" hangingPunct="1">
        <a:lnSpc>
          <a:spcPct val="90000"/>
        </a:lnSpc>
        <a:spcBef>
          <a:spcPct val="0"/>
        </a:spcBef>
        <a:buNone/>
        <a:defRPr sz="20240" kern="1200">
          <a:solidFill>
            <a:schemeClr val="tx1"/>
          </a:solidFill>
          <a:latin typeface="+mj-lt"/>
          <a:ea typeface="+mj-ea"/>
          <a:cs typeface="+mj-cs"/>
        </a:defRPr>
      </a:lvl1pPr>
    </p:titleStyle>
    <p:bodyStyle>
      <a:lvl1pPr marL="1051560" indent="-1051560" algn="l" defTabSz="4206240" rtl="0" eaLnBrk="1" latinLnBrk="0" hangingPunct="1">
        <a:lnSpc>
          <a:spcPct val="90000"/>
        </a:lnSpc>
        <a:spcBef>
          <a:spcPts val="4600"/>
        </a:spcBef>
        <a:buFont typeface="Arial" panose="020B0604020202020204" pitchFamily="34" charset="0"/>
        <a:buChar char="•"/>
        <a:defRPr sz="12880" kern="1200">
          <a:solidFill>
            <a:schemeClr val="tx1"/>
          </a:solidFill>
          <a:latin typeface="+mn-lt"/>
          <a:ea typeface="+mn-ea"/>
          <a:cs typeface="+mn-cs"/>
        </a:defRPr>
      </a:lvl1pPr>
      <a:lvl2pPr marL="3154680" indent="-1051560" algn="l" defTabSz="4206240" rtl="0" eaLnBrk="1" latinLnBrk="0" hangingPunct="1">
        <a:lnSpc>
          <a:spcPct val="90000"/>
        </a:lnSpc>
        <a:spcBef>
          <a:spcPts val="2300"/>
        </a:spcBef>
        <a:buFont typeface="Arial" panose="020B0604020202020204" pitchFamily="34" charset="0"/>
        <a:buChar char="•"/>
        <a:defRPr sz="11040" kern="1200">
          <a:solidFill>
            <a:schemeClr val="tx1"/>
          </a:solidFill>
          <a:latin typeface="+mn-lt"/>
          <a:ea typeface="+mn-ea"/>
          <a:cs typeface="+mn-cs"/>
        </a:defRPr>
      </a:lvl2pPr>
      <a:lvl3pPr marL="5257800" indent="-1051560" algn="l" defTabSz="4206240" rtl="0" eaLnBrk="1" latinLnBrk="0" hangingPunct="1">
        <a:lnSpc>
          <a:spcPct val="90000"/>
        </a:lnSpc>
        <a:spcBef>
          <a:spcPts val="2300"/>
        </a:spcBef>
        <a:buFont typeface="Arial" panose="020B0604020202020204" pitchFamily="34" charset="0"/>
        <a:buChar char="•"/>
        <a:defRPr sz="9200" kern="1200">
          <a:solidFill>
            <a:schemeClr val="tx1"/>
          </a:solidFill>
          <a:latin typeface="+mn-lt"/>
          <a:ea typeface="+mn-ea"/>
          <a:cs typeface="+mn-cs"/>
        </a:defRPr>
      </a:lvl3pPr>
      <a:lvl4pPr marL="73609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4pPr>
      <a:lvl5pPr marL="946404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5pPr>
      <a:lvl6pPr marL="1156716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6pPr>
      <a:lvl7pPr marL="1367028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7pPr>
      <a:lvl8pPr marL="1577340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8pPr>
      <a:lvl9pPr marL="178765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9pPr>
    </p:bodyStyle>
    <p:otherStyle>
      <a:defPPr>
        <a:defRPr lang="en-US"/>
      </a:defPPr>
      <a:lvl1pPr marL="0" algn="l" defTabSz="4206240" rtl="0" eaLnBrk="1" latinLnBrk="0" hangingPunct="1">
        <a:defRPr sz="8280" kern="1200">
          <a:solidFill>
            <a:schemeClr val="tx1"/>
          </a:solidFill>
          <a:latin typeface="+mn-lt"/>
          <a:ea typeface="+mn-ea"/>
          <a:cs typeface="+mn-cs"/>
        </a:defRPr>
      </a:lvl1pPr>
      <a:lvl2pPr marL="2103120" algn="l" defTabSz="4206240" rtl="0" eaLnBrk="1" latinLnBrk="0" hangingPunct="1">
        <a:defRPr sz="8280" kern="1200">
          <a:solidFill>
            <a:schemeClr val="tx1"/>
          </a:solidFill>
          <a:latin typeface="+mn-lt"/>
          <a:ea typeface="+mn-ea"/>
          <a:cs typeface="+mn-cs"/>
        </a:defRPr>
      </a:lvl2pPr>
      <a:lvl3pPr marL="4206240" algn="l" defTabSz="4206240" rtl="0" eaLnBrk="1" latinLnBrk="0" hangingPunct="1">
        <a:defRPr sz="8280" kern="1200">
          <a:solidFill>
            <a:schemeClr val="tx1"/>
          </a:solidFill>
          <a:latin typeface="+mn-lt"/>
          <a:ea typeface="+mn-ea"/>
          <a:cs typeface="+mn-cs"/>
        </a:defRPr>
      </a:lvl3pPr>
      <a:lvl4pPr marL="6309360" algn="l" defTabSz="4206240" rtl="0" eaLnBrk="1" latinLnBrk="0" hangingPunct="1">
        <a:defRPr sz="8280" kern="1200">
          <a:solidFill>
            <a:schemeClr val="tx1"/>
          </a:solidFill>
          <a:latin typeface="+mn-lt"/>
          <a:ea typeface="+mn-ea"/>
          <a:cs typeface="+mn-cs"/>
        </a:defRPr>
      </a:lvl4pPr>
      <a:lvl5pPr marL="8412480" algn="l" defTabSz="4206240" rtl="0" eaLnBrk="1" latinLnBrk="0" hangingPunct="1">
        <a:defRPr sz="8280" kern="1200">
          <a:solidFill>
            <a:schemeClr val="tx1"/>
          </a:solidFill>
          <a:latin typeface="+mn-lt"/>
          <a:ea typeface="+mn-ea"/>
          <a:cs typeface="+mn-cs"/>
        </a:defRPr>
      </a:lvl5pPr>
      <a:lvl6pPr marL="10515600" algn="l" defTabSz="4206240" rtl="0" eaLnBrk="1" latinLnBrk="0" hangingPunct="1">
        <a:defRPr sz="8280" kern="1200">
          <a:solidFill>
            <a:schemeClr val="tx1"/>
          </a:solidFill>
          <a:latin typeface="+mn-lt"/>
          <a:ea typeface="+mn-ea"/>
          <a:cs typeface="+mn-cs"/>
        </a:defRPr>
      </a:lvl6pPr>
      <a:lvl7pPr marL="12618720" algn="l" defTabSz="4206240" rtl="0" eaLnBrk="1" latinLnBrk="0" hangingPunct="1">
        <a:defRPr sz="8280" kern="1200">
          <a:solidFill>
            <a:schemeClr val="tx1"/>
          </a:solidFill>
          <a:latin typeface="+mn-lt"/>
          <a:ea typeface="+mn-ea"/>
          <a:cs typeface="+mn-cs"/>
        </a:defRPr>
      </a:lvl7pPr>
      <a:lvl8pPr marL="14721840" algn="l" defTabSz="4206240" rtl="0" eaLnBrk="1" latinLnBrk="0" hangingPunct="1">
        <a:defRPr sz="8280" kern="1200">
          <a:solidFill>
            <a:schemeClr val="tx1"/>
          </a:solidFill>
          <a:latin typeface="+mn-lt"/>
          <a:ea typeface="+mn-ea"/>
          <a:cs typeface="+mn-cs"/>
        </a:defRPr>
      </a:lvl8pPr>
      <a:lvl9pPr marL="16824960" algn="l" defTabSz="4206240" rtl="0" eaLnBrk="1" latinLnBrk="0" hangingPunct="1">
        <a:defRPr sz="8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1996" y="409834"/>
            <a:ext cx="29583246" cy="1501138"/>
          </a:xfrm>
        </p:spPr>
        <p:txBody>
          <a:bodyPr>
            <a:normAutofit/>
          </a:bodyPr>
          <a:lstStyle/>
          <a:p>
            <a:r>
              <a:rPr lang="en-US" sz="5400" b="1" dirty="0">
                <a:latin typeface="Georgia" panose="02040502050405020303" pitchFamily="18" charset="0"/>
              </a:rPr>
              <a:t>“Can I Really Touch It?” Antiquities in the Hands of History Undergraduates</a:t>
            </a:r>
            <a:endParaRPr lang="en-US" sz="5400" dirty="0">
              <a:latin typeface="Georgia" panose="02040502050405020303" pitchFamily="18" charset="0"/>
            </a:endParaRPr>
          </a:p>
        </p:txBody>
      </p:sp>
      <p:sp>
        <p:nvSpPr>
          <p:cNvPr id="3" name="Subtitle 2"/>
          <p:cNvSpPr>
            <a:spLocks noGrp="1"/>
          </p:cNvSpPr>
          <p:nvPr>
            <p:ph type="subTitle" idx="1"/>
          </p:nvPr>
        </p:nvSpPr>
        <p:spPr>
          <a:xfrm>
            <a:off x="1234440" y="3492502"/>
            <a:ext cx="40218360" cy="28003498"/>
          </a:xfrm>
        </p:spPr>
        <p:txBody>
          <a:bodyPr numCol="3" spcCol="457200">
            <a:normAutofit fontScale="32500" lnSpcReduction="20000"/>
          </a:bodyPr>
          <a:lstStyle/>
          <a:p>
            <a:pPr algn="l">
              <a:lnSpc>
                <a:spcPct val="120000"/>
              </a:lnSpc>
            </a:pPr>
            <a:r>
              <a:rPr lang="en-US" sz="11700" b="1" dirty="0" smtClean="0">
                <a:latin typeface="Georgia" panose="02040502050405020303" pitchFamily="18" charset="0"/>
              </a:rPr>
              <a:t>Problem Statement</a:t>
            </a:r>
          </a:p>
          <a:p>
            <a:pPr algn="l">
              <a:lnSpc>
                <a:spcPct val="120000"/>
              </a:lnSpc>
            </a:pPr>
            <a:r>
              <a:rPr lang="en-US" sz="11700" dirty="0">
                <a:latin typeface="Georgia" panose="02040502050405020303" pitchFamily="18" charset="0"/>
              </a:rPr>
              <a:t>In 2016, Y. Lynn Holmes gifted the Mercer University Library a collection of Near Eastern and Mediterranean antiquities amounting to nearly 800 pieces and another 200-some objects in 2017. The Holmes Collection was donated expressly for use as a teaching collection. It consists of coins, figurines, oil lamps, beads, tiles, pitchers, and other daily living items consisting of ceramic, metal, glass, and stone. Most of the items are small and stable enough to be reasonably handled by individuals in a classroom setting.  Physically holding these objects creates an analytical connection that viewing photos of them would not. Dowling wished for her students to have hands-on experience with period-created objects, and Bailey and Wright feel that student use of this Holmes Ancient Objects Collection to interact with history facilitates outstanding information literacy education </a:t>
            </a:r>
            <a:endParaRPr lang="en-US" sz="11700" dirty="0">
              <a:latin typeface="Georgia" panose="02040502050405020303" pitchFamily="18" charset="0"/>
            </a:endParaRPr>
          </a:p>
          <a:p>
            <a:pPr algn="l" fontAlgn="base">
              <a:lnSpc>
                <a:spcPct val="120000"/>
              </a:lnSpc>
            </a:pPr>
            <a:r>
              <a:rPr lang="en-US" sz="11700" dirty="0" err="1">
                <a:latin typeface="Georgia" panose="02040502050405020303" pitchFamily="18" charset="0"/>
              </a:rPr>
              <a:t>tl;dr</a:t>
            </a:r>
            <a:r>
              <a:rPr lang="en-US" sz="11700" dirty="0">
                <a:latin typeface="Georgia" panose="02040502050405020303" pitchFamily="18" charset="0"/>
              </a:rPr>
              <a:t>:</a:t>
            </a:r>
            <a:r>
              <a:rPr lang="en-US" sz="11700" i="1" dirty="0">
                <a:latin typeface="Georgia" panose="02040502050405020303" pitchFamily="18" charset="0"/>
              </a:rPr>
              <a:t> There's a bunch of really old stuff donated to us. We'd like to use it for something.  A faculty member wanted students to handle this antiquities collection to feel more connected to history research. </a:t>
            </a:r>
            <a:endParaRPr lang="en-US" sz="11700" b="1" i="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endParaRPr lang="en-US" sz="11700" b="1" dirty="0">
              <a:latin typeface="Georgia" panose="02040502050405020303" pitchFamily="18" charset="0"/>
            </a:endParaRPr>
          </a:p>
          <a:p>
            <a:pPr algn="l" fontAlgn="base">
              <a:lnSpc>
                <a:spcPct val="120000"/>
              </a:lnSpc>
            </a:pPr>
            <a:endParaRPr lang="en-US" sz="11700" b="1" dirty="0" smtClean="0">
              <a:latin typeface="Georgia" panose="02040502050405020303" pitchFamily="18" charset="0"/>
            </a:endParaRPr>
          </a:p>
          <a:p>
            <a:pPr algn="l" fontAlgn="base">
              <a:lnSpc>
                <a:spcPct val="120000"/>
              </a:lnSpc>
            </a:pPr>
            <a:r>
              <a:rPr lang="en-US" sz="11700" b="1" dirty="0" smtClean="0">
                <a:latin typeface="Georgia" panose="02040502050405020303" pitchFamily="18" charset="0"/>
              </a:rPr>
              <a:t>Research Approach </a:t>
            </a:r>
          </a:p>
          <a:p>
            <a:pPr algn="l" fontAlgn="base">
              <a:lnSpc>
                <a:spcPct val="120000"/>
              </a:lnSpc>
            </a:pPr>
            <a:r>
              <a:rPr lang="en-US" sz="11700" dirty="0" smtClean="0">
                <a:latin typeface="Georgia" panose="02040502050405020303" pitchFamily="18" charset="0"/>
              </a:rPr>
              <a:t>The </a:t>
            </a:r>
            <a:r>
              <a:rPr lang="en-US" sz="11700" dirty="0">
                <a:latin typeface="Georgia" panose="02040502050405020303" pitchFamily="18" charset="0"/>
              </a:rPr>
              <a:t>Michael C. Carlos Museum at Emory University shared their guidelines for handling and collections request form.  These were utilized as the basis for our policy.  SAA's Guidelines for Primary Source Literacy and ACRL'S (Association of College and Research Libraries) framework for information literacy were both foundational for the instruction design. </a:t>
            </a:r>
          </a:p>
          <a:p>
            <a:pPr algn="l" fontAlgn="base">
              <a:lnSpc>
                <a:spcPct val="120000"/>
              </a:lnSpc>
            </a:pPr>
            <a:r>
              <a:rPr lang="en-US" sz="11700" dirty="0" err="1" smtClean="0">
                <a:latin typeface="Georgia" panose="02040502050405020303" pitchFamily="18" charset="0"/>
              </a:rPr>
              <a:t>tl;dr</a:t>
            </a:r>
            <a:r>
              <a:rPr lang="en-US" sz="11700" dirty="0">
                <a:latin typeface="Georgia" panose="02040502050405020303" pitchFamily="18" charset="0"/>
              </a:rPr>
              <a:t>: </a:t>
            </a:r>
            <a:r>
              <a:rPr lang="en-US" sz="11700" i="1" dirty="0">
                <a:latin typeface="Georgia" panose="02040502050405020303" pitchFamily="18" charset="0"/>
              </a:rPr>
              <a:t>We did not re-invent the wheel.</a:t>
            </a:r>
            <a:r>
              <a:rPr lang="en-US" sz="11700" dirty="0">
                <a:latin typeface="Georgia" panose="02040502050405020303" pitchFamily="18" charset="0"/>
              </a:rPr>
              <a:t> </a:t>
            </a:r>
            <a:endParaRPr lang="en-US" sz="11700" dirty="0">
              <a:latin typeface="Georgia" panose="02040502050405020303" pitchFamily="18" charset="0"/>
            </a:endParaRPr>
          </a:p>
          <a:p>
            <a:pPr algn="l" fontAlgn="base">
              <a:lnSpc>
                <a:spcPct val="120000"/>
              </a:lnSpc>
            </a:pPr>
            <a:r>
              <a:rPr lang="en-US" sz="11700" b="1" dirty="0" smtClean="0">
                <a:latin typeface="Georgia" panose="02040502050405020303" pitchFamily="18" charset="0"/>
              </a:rPr>
              <a:t>Results</a:t>
            </a:r>
          </a:p>
          <a:p>
            <a:pPr algn="l" fontAlgn="base">
              <a:lnSpc>
                <a:spcPct val="120000"/>
              </a:lnSpc>
            </a:pPr>
            <a:r>
              <a:rPr lang="en-US" sz="11700" dirty="0" smtClean="0">
                <a:latin typeface="Georgia" panose="02040502050405020303" pitchFamily="18" charset="0"/>
              </a:rPr>
              <a:t>The </a:t>
            </a:r>
            <a:r>
              <a:rPr lang="en-US" sz="11700" dirty="0">
                <a:latin typeface="Georgia" panose="02040502050405020303" pitchFamily="18" charset="0"/>
              </a:rPr>
              <a:t>course included two progressive projects that involved the student in each step of the historical process for the antiquities from identification to analysis. The first two-part assignment relied heavily on the Tarver Library’s Holmes Collection and faculty. Bailey and </a:t>
            </a:r>
            <a:r>
              <a:rPr lang="en-US" sz="11700">
                <a:latin typeface="Georgia" panose="02040502050405020303" pitchFamily="18" charset="0"/>
              </a:rPr>
              <a:t>Wright </a:t>
            </a:r>
            <a:r>
              <a:rPr lang="en-US" sz="11700" smtClean="0">
                <a:latin typeface="Georgia" panose="02040502050405020303" pitchFamily="18" charset="0"/>
              </a:rPr>
              <a:t>co-taught </a:t>
            </a:r>
            <a:r>
              <a:rPr lang="en-US" sz="11700" dirty="0">
                <a:latin typeface="Georgia" panose="02040502050405020303" pitchFamily="18" charset="0"/>
              </a:rPr>
              <a:t>two sessions for the project. The first was an instructional session on library resources, primary and secondary sources, how to handle historical objects, and writing thick historical descriptions.  SLOs were designed in conjunction with the ACRL'S (Association of College and Research Libraries) framework for information literacy.  Primarily that students, "acknowledge they are developing their own authoritative voices in a particular area and recognize the responsibilities this entails..."  </a:t>
            </a:r>
            <a:endParaRPr lang="en-US" sz="11700" dirty="0">
              <a:latin typeface="Georgia" panose="02040502050405020303" pitchFamily="18" charset="0"/>
            </a:endParaRPr>
          </a:p>
          <a:p>
            <a:pPr algn="l" fontAlgn="base">
              <a:lnSpc>
                <a:spcPct val="120000"/>
              </a:lnSpc>
            </a:pPr>
            <a:r>
              <a:rPr lang="en-US" sz="11700" dirty="0">
                <a:latin typeface="Georgia" panose="02040502050405020303" pitchFamily="18" charset="0"/>
              </a:rPr>
              <a:t>The second session was a 75-minute hands-on workshop with the Holmes objects to allow the students to investigate their assigned object. The goal of both sessions was to gather sufficient information to write thick descriptions for dissemination to their peers.  The items were selected based on stability, durability, and size. Artifact prep and deployment included:    </a:t>
            </a:r>
            <a:endParaRPr lang="en-US" sz="11700" dirty="0">
              <a:latin typeface="Georgia" panose="02040502050405020303" pitchFamily="18" charset="0"/>
            </a:endParaRP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placed in </a:t>
            </a:r>
            <a:r>
              <a:rPr lang="en-US" sz="9800" dirty="0" err="1">
                <a:latin typeface="Georgia" panose="02040502050405020303" pitchFamily="18" charset="0"/>
              </a:rPr>
              <a:t>Volara</a:t>
            </a:r>
            <a:r>
              <a:rPr lang="en-US" sz="9800" dirty="0">
                <a:latin typeface="Georgia" panose="02040502050405020303" pitchFamily="18" charset="0"/>
              </a:rPr>
              <a:t> foam-lined 5" x 8" x 2" </a:t>
            </a:r>
            <a:r>
              <a:rPr lang="en-US" sz="9800" dirty="0" err="1">
                <a:latin typeface="Georgia" panose="02040502050405020303" pitchFamily="18" charset="0"/>
              </a:rPr>
              <a:t>Sterilite</a:t>
            </a:r>
            <a:r>
              <a:rPr lang="en-US" sz="9800" dirty="0">
                <a:latin typeface="Georgia" panose="02040502050405020303" pitchFamily="18" charset="0"/>
              </a:rPr>
              <a:t> plastic baskets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A slip of paper with the object identifier was placed in the corner of the basket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Each student workstation had one artifact basket and pair of nitrile gloves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Upon arrival, students placed their belongings in a separate, secure location except for: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student identification card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cell phone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pencil and  </a:t>
            </a:r>
          </a:p>
          <a:p>
            <a:pPr marL="457200" indent="-457200" algn="l" fontAlgn="base">
              <a:lnSpc>
                <a:spcPct val="120000"/>
              </a:lnSpc>
              <a:spcBef>
                <a:spcPts val="1200"/>
              </a:spcBef>
              <a:buFont typeface="Wingdings" panose="05000000000000000000" pitchFamily="2" charset="2"/>
              <a:buChar char="§"/>
            </a:pPr>
            <a:r>
              <a:rPr lang="en-US" sz="9800" dirty="0">
                <a:latin typeface="Georgia" panose="02040502050405020303" pitchFamily="18" charset="0"/>
              </a:rPr>
              <a:t>paper  </a:t>
            </a:r>
          </a:p>
          <a:p>
            <a:pPr algn="l" fontAlgn="base">
              <a:lnSpc>
                <a:spcPct val="120000"/>
              </a:lnSpc>
            </a:pPr>
            <a:endParaRPr lang="en-US" sz="11700" dirty="0" smtClean="0">
              <a:latin typeface="Georgia" panose="02040502050405020303" pitchFamily="18" charset="0"/>
            </a:endParaRPr>
          </a:p>
          <a:p>
            <a:pPr algn="l" fontAlgn="base">
              <a:lnSpc>
                <a:spcPct val="120000"/>
              </a:lnSpc>
            </a:pPr>
            <a:endParaRPr lang="en-US" sz="11700" dirty="0">
              <a:latin typeface="Georgia" panose="02040502050405020303" pitchFamily="18" charset="0"/>
            </a:endParaRPr>
          </a:p>
          <a:p>
            <a:pPr algn="l" fontAlgn="base">
              <a:lnSpc>
                <a:spcPct val="120000"/>
              </a:lnSpc>
            </a:pPr>
            <a:endParaRPr lang="en-US" sz="11700" dirty="0" smtClean="0">
              <a:latin typeface="Georgia" panose="02040502050405020303" pitchFamily="18" charset="0"/>
            </a:endParaRPr>
          </a:p>
          <a:p>
            <a:pPr algn="l" fontAlgn="base">
              <a:lnSpc>
                <a:spcPct val="120000"/>
              </a:lnSpc>
            </a:pPr>
            <a:endParaRPr lang="en-US" sz="11700" dirty="0" smtClean="0">
              <a:latin typeface="Georgia" panose="02040502050405020303" pitchFamily="18" charset="0"/>
            </a:endParaRPr>
          </a:p>
          <a:p>
            <a:pPr algn="l" fontAlgn="base">
              <a:lnSpc>
                <a:spcPct val="120000"/>
              </a:lnSpc>
            </a:pPr>
            <a:endParaRPr lang="en-US" sz="11700" dirty="0">
              <a:latin typeface="Georgia" panose="02040502050405020303" pitchFamily="18" charset="0"/>
            </a:endParaRPr>
          </a:p>
          <a:p>
            <a:pPr algn="l" fontAlgn="base">
              <a:lnSpc>
                <a:spcPct val="120000"/>
              </a:lnSpc>
            </a:pPr>
            <a:endParaRPr lang="en-US" sz="11700" dirty="0">
              <a:latin typeface="Georgia" panose="02040502050405020303" pitchFamily="18" charset="0"/>
            </a:endParaRPr>
          </a:p>
          <a:p>
            <a:pPr algn="l" fontAlgn="base">
              <a:lnSpc>
                <a:spcPct val="120000"/>
              </a:lnSpc>
            </a:pPr>
            <a:endParaRPr lang="en-US" sz="11700" dirty="0" smtClean="0">
              <a:latin typeface="Georgia" panose="02040502050405020303" pitchFamily="18" charset="0"/>
            </a:endParaRPr>
          </a:p>
          <a:p>
            <a:pPr algn="l" fontAlgn="base">
              <a:lnSpc>
                <a:spcPct val="120000"/>
              </a:lnSpc>
            </a:pPr>
            <a:r>
              <a:rPr lang="en-US" sz="11700" dirty="0" smtClean="0">
                <a:latin typeface="Georgia" panose="02040502050405020303" pitchFamily="18" charset="0"/>
              </a:rPr>
              <a:t>As </a:t>
            </a:r>
            <a:r>
              <a:rPr lang="en-US" sz="11700" dirty="0">
                <a:latin typeface="Georgia" panose="02040502050405020303" pitchFamily="18" charset="0"/>
              </a:rPr>
              <a:t>the students began working, the archivist walked around and took a photo of each student’s workstation with the object, object identifier, and student ID together. This assisted in recording the condition of the items at the beginning of the assignment, as well as tracked which student received which item. While these tasks were performed, the research services librarian monitored the students and items. The students were encouraged to take photos as personal prompts and for the final descriptions but were not allowed to hold their phones over the items to prevent dropping of said phones. </a:t>
            </a:r>
            <a:endParaRPr lang="en-US" sz="11700" dirty="0">
              <a:latin typeface="Georgia" panose="02040502050405020303" pitchFamily="18" charset="0"/>
            </a:endParaRPr>
          </a:p>
          <a:p>
            <a:pPr algn="l" fontAlgn="base">
              <a:lnSpc>
                <a:spcPct val="120000"/>
              </a:lnSpc>
            </a:pPr>
            <a:r>
              <a:rPr lang="en-US" sz="11700" dirty="0">
                <a:latin typeface="Georgia" panose="02040502050405020303" pitchFamily="18" charset="0"/>
              </a:rPr>
              <a:t>The first assignment involved students drafting a thick description of objects. The goal was to describe their object in immense detail with no analysis or interpretation of the object, so that another scholar could use it to make interpretations. They were then assigned an object of their own, for which they drafted and thoroughly edited a short thick description (250 to 350 words). </a:t>
            </a:r>
            <a:endParaRPr lang="en-US" sz="11700" dirty="0">
              <a:latin typeface="Georgia" panose="02040502050405020303" pitchFamily="18" charset="0"/>
            </a:endParaRPr>
          </a:p>
          <a:p>
            <a:pPr algn="l" fontAlgn="base">
              <a:lnSpc>
                <a:spcPct val="120000"/>
              </a:lnSpc>
            </a:pPr>
            <a:r>
              <a:rPr lang="en-US" sz="11700" dirty="0">
                <a:latin typeface="Georgia" panose="02040502050405020303" pitchFamily="18" charset="0"/>
              </a:rPr>
              <a:t>For the second portion of the assignment, Dowling distributed the anonymized, revised descriptions to different students. With only these thick descriptions, students then researched and drafted short historical analyses of the objects and their originating culture using the library’s holdings. For both stages, Dowling distributed simultaneous written and verbal guidelines. For the first assignment, the students were repeatedly encouraged to avoid any interpretation or analysis until the second assignment in the project. </a:t>
            </a:r>
            <a:endParaRPr lang="en-US" sz="11700" dirty="0">
              <a:latin typeface="Georgia" panose="02040502050405020303" pitchFamily="18" charset="0"/>
            </a:endParaRPr>
          </a:p>
          <a:p>
            <a:pPr algn="l" fontAlgn="base">
              <a:lnSpc>
                <a:spcPct val="120000"/>
              </a:lnSpc>
            </a:pPr>
            <a:r>
              <a:rPr lang="en-US" sz="11700" dirty="0">
                <a:latin typeface="Georgia" panose="02040502050405020303" pitchFamily="18" charset="0"/>
              </a:rPr>
              <a:t> </a:t>
            </a:r>
            <a:r>
              <a:rPr lang="en-US" sz="11700" dirty="0" err="1" smtClean="0">
                <a:latin typeface="Georgia" panose="02040502050405020303" pitchFamily="18" charset="0"/>
              </a:rPr>
              <a:t>tl;dr</a:t>
            </a:r>
            <a:r>
              <a:rPr lang="en-US" sz="11700" dirty="0">
                <a:latin typeface="Georgia" panose="02040502050405020303" pitchFamily="18" charset="0"/>
              </a:rPr>
              <a:t>: </a:t>
            </a:r>
            <a:r>
              <a:rPr lang="en-US" sz="11700" i="1" dirty="0">
                <a:latin typeface="Georgia" panose="02040502050405020303" pitchFamily="18" charset="0"/>
              </a:rPr>
              <a:t>Nothing stolen or broken.  The undergraduates learned stuff and enjoyed the assignment. </a:t>
            </a:r>
            <a:endParaRPr lang="en-US" sz="11700" i="1" dirty="0">
              <a:latin typeface="Georgia" panose="020405020504050203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92880" y="3492502"/>
            <a:ext cx="10058400" cy="7543800"/>
          </a:xfrm>
          <a:prstGeom prst="rect">
            <a:avLst/>
          </a:prstGeom>
          <a:ln w="12700">
            <a:solidFill>
              <a:schemeClr val="accent2"/>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40" y="1376575"/>
            <a:ext cx="4920700" cy="1261718"/>
          </a:xfrm>
          <a:prstGeom prst="rect">
            <a:avLst/>
          </a:prstGeom>
        </p:spPr>
      </p:pic>
      <p:sp>
        <p:nvSpPr>
          <p:cNvPr id="11" name="TextBox 10"/>
          <p:cNvSpPr txBox="1"/>
          <p:nvPr/>
        </p:nvSpPr>
        <p:spPr>
          <a:xfrm>
            <a:off x="11352596" y="1930407"/>
            <a:ext cx="19982047" cy="707886"/>
          </a:xfrm>
          <a:prstGeom prst="rect">
            <a:avLst/>
          </a:prstGeom>
          <a:noFill/>
        </p:spPr>
        <p:txBody>
          <a:bodyPr wrap="square" rtlCol="0">
            <a:spAutoFit/>
          </a:bodyPr>
          <a:lstStyle/>
          <a:p>
            <a:r>
              <a:rPr lang="en-US" sz="4000" dirty="0" smtClean="0">
                <a:latin typeface="Georgia" panose="02040502050405020303" pitchFamily="18" charset="0"/>
              </a:rPr>
              <a:t>Kathryn B. Wright, Archivist     Kristen Bailey, Librarian      Abigail Dowling, Professor </a:t>
            </a:r>
            <a:endParaRPr lang="en-US" sz="4000" dirty="0">
              <a:latin typeface="Georgia" panose="020405020504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05889" y="24803100"/>
            <a:ext cx="11379201" cy="6400800"/>
          </a:xfrm>
          <a:prstGeom prst="rect">
            <a:avLst/>
          </a:prstGeom>
          <a:ln w="12700">
            <a:solidFill>
              <a:schemeClr val="accent2"/>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51996" y="19638061"/>
            <a:ext cx="7278302" cy="5458727"/>
          </a:xfrm>
          <a:prstGeom prst="rect">
            <a:avLst/>
          </a:prstGeom>
          <a:ln w="12700">
            <a:solidFill>
              <a:schemeClr val="accent2"/>
            </a:solidFill>
          </a:ln>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0656"/>
          <a:stretch/>
        </p:blipFill>
        <p:spPr>
          <a:xfrm flipH="1">
            <a:off x="2628900" y="18503192"/>
            <a:ext cx="6992260" cy="4954834"/>
          </a:xfrm>
          <a:prstGeom prst="rect">
            <a:avLst/>
          </a:prstGeom>
          <a:ln w="12700">
            <a:solidFill>
              <a:schemeClr val="accent2"/>
            </a:solidFill>
          </a:ln>
        </p:spPr>
      </p:pic>
    </p:spTree>
    <p:extLst>
      <p:ext uri="{BB962C8B-B14F-4D97-AF65-F5344CB8AC3E}">
        <p14:creationId xmlns:p14="http://schemas.microsoft.com/office/powerpoint/2010/main" val="1333708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127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Wingdings</vt:lpstr>
      <vt:lpstr>Office Theme</vt:lpstr>
      <vt:lpstr>“Can I Really Touch It?” Antiquities in the Hands of History Undergraduates</vt:lpstr>
    </vt:vector>
  </TitlesOfParts>
  <Company>Mercer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Tarver Classroom Teacher Station</dc:creator>
  <cp:lastModifiedBy>Tarver Classroom Teacher Station</cp:lastModifiedBy>
  <cp:revision>13</cp:revision>
  <dcterms:created xsi:type="dcterms:W3CDTF">2018-08-01T13:05:38Z</dcterms:created>
  <dcterms:modified xsi:type="dcterms:W3CDTF">2018-08-01T15:42:27Z</dcterms:modified>
</cp:coreProperties>
</file>